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sldIdLst>
    <p:sldId id="257" r:id="rId7"/>
    <p:sldId id="258" r:id="rId8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00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65A46E-1EAC-4B7F-B080-19B10D9EEAC9}" v="15" dt="2023-05-31T15:03:03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54" d="100"/>
          <a:sy n="54" d="100"/>
        </p:scale>
        <p:origin x="18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5" Type="http://schemas.openxmlformats.org/officeDocument/2006/relationships/customXml" Target="../customXml/item5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55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1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7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6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4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5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4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4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04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7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9B75B-4336-4135-98C1-590AFDC3EA99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C4E23-EA32-4260-833D-BD830D31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id="{F52BE708-2721-DF13-26CA-5632CA45A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54510">
            <a:off x="-1155743" y="-825815"/>
            <a:ext cx="2517653" cy="2465837"/>
          </a:xfrm>
          <a:prstGeom prst="rect">
            <a:avLst/>
          </a:prstGeom>
        </p:spPr>
      </p:pic>
      <p:pic>
        <p:nvPicPr>
          <p:cNvPr id="25" name="Picture 24" descr="A picture containing logo&#10;&#10;Description automatically generated">
            <a:extLst>
              <a:ext uri="{FF2B5EF4-FFF2-40B4-BE49-F238E27FC236}">
                <a16:creationId xmlns:a16="http://schemas.microsoft.com/office/drawing/2014/main" id="{2A85FEB8-E5C8-EB7C-150D-95FD8523D5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42930">
            <a:off x="5750787" y="-530171"/>
            <a:ext cx="2517653" cy="2465837"/>
          </a:xfrm>
          <a:prstGeom prst="rect">
            <a:avLst/>
          </a:prstGeom>
        </p:spPr>
      </p:pic>
      <p:pic>
        <p:nvPicPr>
          <p:cNvPr id="27" name="Picture 26" descr="A picture containing logo&#10;&#10;Description automatically generated">
            <a:extLst>
              <a:ext uri="{FF2B5EF4-FFF2-40B4-BE49-F238E27FC236}">
                <a16:creationId xmlns:a16="http://schemas.microsoft.com/office/drawing/2014/main" id="{804AEED4-992F-971B-4220-F5251AC5C7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43273">
            <a:off x="-778950" y="6860799"/>
            <a:ext cx="2517653" cy="2465837"/>
          </a:xfrm>
          <a:prstGeom prst="rect">
            <a:avLst/>
          </a:prstGeom>
        </p:spPr>
      </p:pic>
      <p:pic>
        <p:nvPicPr>
          <p:cNvPr id="29" name="Picture 28" descr="A picture containing logo&#10;&#10;Description automatically generated">
            <a:extLst>
              <a:ext uri="{FF2B5EF4-FFF2-40B4-BE49-F238E27FC236}">
                <a16:creationId xmlns:a16="http://schemas.microsoft.com/office/drawing/2014/main" id="{ED703E01-9983-1B54-D568-810355A20D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7761">
            <a:off x="7521542" y="4779721"/>
            <a:ext cx="2517653" cy="2465837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A14F339C-8C1A-2E6B-1062-0B327E77F865}"/>
              </a:ext>
            </a:extLst>
          </p:cNvPr>
          <p:cNvSpPr txBox="1"/>
          <p:nvPr/>
        </p:nvSpPr>
        <p:spPr>
          <a:xfrm>
            <a:off x="107191" y="242959"/>
            <a:ext cx="6443285" cy="5037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32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Meal Service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28DB297-3E35-EB6A-2031-3EE2E8165C7F}"/>
              </a:ext>
            </a:extLst>
          </p:cNvPr>
          <p:cNvSpPr/>
          <p:nvPr/>
        </p:nvSpPr>
        <p:spPr>
          <a:xfrm>
            <a:off x="658435" y="3912037"/>
            <a:ext cx="5499100" cy="25436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8BB7ADF-928D-FA03-4FFE-DB354263AB6D}"/>
              </a:ext>
            </a:extLst>
          </p:cNvPr>
          <p:cNvSpPr txBox="1"/>
          <p:nvPr/>
        </p:nvSpPr>
        <p:spPr>
          <a:xfrm>
            <a:off x="372685" y="781410"/>
            <a:ext cx="6070600" cy="45502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Breakfast &amp; Lunch Meals </a:t>
            </a:r>
          </a:p>
          <a:p>
            <a:pPr marL="11206" algn="ctr">
              <a:spcBef>
                <a:spcPts val="88"/>
              </a:spcBef>
            </a:pP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For All Children 18 and Under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0EC482-D731-555F-0494-8CED2DEAB632}"/>
              </a:ext>
            </a:extLst>
          </p:cNvPr>
          <p:cNvSpPr/>
          <p:nvPr/>
        </p:nvSpPr>
        <p:spPr>
          <a:xfrm>
            <a:off x="8090285" y="1233036"/>
            <a:ext cx="5499100" cy="109452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4BBE1E-4ED7-56C8-C463-1C1459754394}"/>
              </a:ext>
            </a:extLst>
          </p:cNvPr>
          <p:cNvSpPr/>
          <p:nvPr/>
        </p:nvSpPr>
        <p:spPr>
          <a:xfrm>
            <a:off x="7790887" y="3387110"/>
            <a:ext cx="5499100" cy="8675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8C9D9EB-0F5D-8C39-F631-7B006968E920}"/>
              </a:ext>
            </a:extLst>
          </p:cNvPr>
          <p:cNvSpPr txBox="1"/>
          <p:nvPr/>
        </p:nvSpPr>
        <p:spPr>
          <a:xfrm>
            <a:off x="372685" y="4060076"/>
            <a:ext cx="6070600" cy="22375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Crestdale Elementary School</a:t>
            </a:r>
            <a:r>
              <a:rPr lang="en-US" sz="16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701 Crestdale Dr. </a:t>
            </a:r>
          </a:p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Breakfast: 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8:45a-9:15a </a:t>
            </a: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Lunch: 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11a-12:30p</a:t>
            </a:r>
          </a:p>
          <a:p>
            <a:pPr marL="11206" algn="ctr">
              <a:spcBef>
                <a:spcPts val="88"/>
              </a:spcBef>
            </a:pPr>
            <a:endParaRPr lang="en-US" sz="1400" b="1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Cordell Municipal Pool</a:t>
            </a:r>
            <a:r>
              <a:rPr lang="en-US" sz="16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 S.W. 13</a:t>
            </a:r>
            <a:r>
              <a:rPr lang="en-US" sz="1600" spc="-13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1206" algn="ctr">
              <a:spcBef>
                <a:spcPts val="88"/>
              </a:spcBef>
            </a:pPr>
            <a:r>
              <a:rPr lang="en-US" sz="16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 and Thursday ONLY</a:t>
            </a:r>
          </a:p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Lunch Only: 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11:30a-1:30p</a:t>
            </a:r>
          </a:p>
          <a:p>
            <a:pPr marL="11206" algn="ctr">
              <a:spcBef>
                <a:spcPts val="88"/>
              </a:spcBef>
            </a:pPr>
            <a:endParaRPr lang="en-US" sz="14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Glen Miller Park Splash Pad</a:t>
            </a:r>
            <a:r>
              <a:rPr lang="en-US" sz="16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2200 E. Main St.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Lunch Only: </a:t>
            </a:r>
            <a:r>
              <a:rPr kumimoji="0" lang="en-US" sz="1600" b="0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11:30a-12:45p</a:t>
            </a:r>
            <a:endParaRPr lang="en-US" sz="16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5093102-6A34-725B-8E4E-E9B8BB9B2787}"/>
              </a:ext>
            </a:extLst>
          </p:cNvPr>
          <p:cNvSpPr txBox="1"/>
          <p:nvPr/>
        </p:nvSpPr>
        <p:spPr>
          <a:xfrm>
            <a:off x="393699" y="3430902"/>
            <a:ext cx="6070600" cy="3190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2000" b="1" spc="-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Locations: 6/5 – 7/28 (Closed 7/3-7/4) 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18744965-BAA4-72B4-83C9-91606F6D4289}"/>
              </a:ext>
            </a:extLst>
          </p:cNvPr>
          <p:cNvSpPr txBox="1"/>
          <p:nvPr/>
        </p:nvSpPr>
        <p:spPr>
          <a:xfrm>
            <a:off x="479876" y="8759924"/>
            <a:ext cx="6070600" cy="19598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2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institution is an equal opportunity provider.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7349DB2-E0A8-A81A-7C43-384032912A90}"/>
              </a:ext>
            </a:extLst>
          </p:cNvPr>
          <p:cNvSpPr/>
          <p:nvPr/>
        </p:nvSpPr>
        <p:spPr>
          <a:xfrm>
            <a:off x="679449" y="7002646"/>
            <a:ext cx="5499100" cy="28310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5F90E10C-BFAE-3F2C-6DE6-EE8FF0987705}"/>
              </a:ext>
            </a:extLst>
          </p:cNvPr>
          <p:cNvSpPr txBox="1"/>
          <p:nvPr/>
        </p:nvSpPr>
        <p:spPr>
          <a:xfrm>
            <a:off x="1937448" y="6999438"/>
            <a:ext cx="2983101" cy="2575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rcs.nutrislice.com</a:t>
            </a: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F943ACBE-7685-150B-A6DC-A36CEFE14E7E}"/>
              </a:ext>
            </a:extLst>
          </p:cNvPr>
          <p:cNvSpPr txBox="1"/>
          <p:nvPr/>
        </p:nvSpPr>
        <p:spPr>
          <a:xfrm flipV="1">
            <a:off x="-5028608" y="5512599"/>
            <a:ext cx="4019123" cy="2575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26" name="Picture 2" descr="Richmond - Team Home Richmond Red Devils Sports">
            <a:extLst>
              <a:ext uri="{FF2B5EF4-FFF2-40B4-BE49-F238E27FC236}">
                <a16:creationId xmlns:a16="http://schemas.microsoft.com/office/drawing/2014/main" id="{73C3C4F4-BB99-7D30-2E83-1AB92AC42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02" y="7742160"/>
            <a:ext cx="611891" cy="61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276754-5992-7F5A-11D5-613647618E48}"/>
              </a:ext>
            </a:extLst>
          </p:cNvPr>
          <p:cNvSpPr/>
          <p:nvPr/>
        </p:nvSpPr>
        <p:spPr>
          <a:xfrm>
            <a:off x="679448" y="2157582"/>
            <a:ext cx="5499100" cy="9740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Richmond High School</a:t>
            </a:r>
            <a:r>
              <a:rPr lang="en-US" sz="16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101 S.W. D St. </a:t>
            </a:r>
          </a:p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Breakfast: 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7:30a-8:30a </a:t>
            </a: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Lunch: 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10:30a-12:30p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58615A-CC23-0955-E615-93196B841F3D}"/>
              </a:ext>
            </a:extLst>
          </p:cNvPr>
          <p:cNvSpPr txBox="1"/>
          <p:nvPr/>
        </p:nvSpPr>
        <p:spPr>
          <a:xfrm>
            <a:off x="-1237201" y="1629848"/>
            <a:ext cx="93126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06" algn="ctr">
              <a:spcBef>
                <a:spcPts val="88"/>
              </a:spcBef>
            </a:pPr>
            <a:r>
              <a:rPr lang="en-US" sz="2000" b="1" spc="-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Locations: 5/30 – 7/28 (Closed 7/3-7/4) </a:t>
            </a:r>
          </a:p>
        </p:txBody>
      </p:sp>
      <p:pic>
        <p:nvPicPr>
          <p:cNvPr id="15" name="Picture 14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FFFD3E7E-0A50-7045-E559-B1B95F537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656" y="7779137"/>
            <a:ext cx="2532235" cy="475143"/>
          </a:xfrm>
          <a:prstGeom prst="rect">
            <a:avLst/>
          </a:prstGeom>
        </p:spPr>
      </p:pic>
      <p:sp>
        <p:nvSpPr>
          <p:cNvPr id="16" name="object 3">
            <a:extLst>
              <a:ext uri="{FF2B5EF4-FFF2-40B4-BE49-F238E27FC236}">
                <a16:creationId xmlns:a16="http://schemas.microsoft.com/office/drawing/2014/main" id="{78AFA615-9C6E-BFF8-D992-8F56C1398E4C}"/>
              </a:ext>
            </a:extLst>
          </p:cNvPr>
          <p:cNvSpPr txBox="1"/>
          <p:nvPr/>
        </p:nvSpPr>
        <p:spPr>
          <a:xfrm>
            <a:off x="393699" y="7320443"/>
            <a:ext cx="6070600" cy="3806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2400" b="1" spc="-13" dirty="0">
                <a:latin typeface="Arial" panose="020B0604020202020204" pitchFamily="34" charset="0"/>
                <a:cs typeface="Arial" panose="020B0604020202020204" pitchFamily="34" charset="0"/>
              </a:rPr>
              <a:t>Richmond Community Schools 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360302A-B605-7F28-AAB7-3351C600CBFF}"/>
              </a:ext>
            </a:extLst>
          </p:cNvPr>
          <p:cNvSpPr txBox="1"/>
          <p:nvPr/>
        </p:nvSpPr>
        <p:spPr>
          <a:xfrm>
            <a:off x="679449" y="8427215"/>
            <a:ext cx="5503572" cy="2267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**This Summer 2023 schedule is subject to change**</a:t>
            </a:r>
          </a:p>
        </p:txBody>
      </p:sp>
    </p:spTree>
    <p:extLst>
      <p:ext uri="{BB962C8B-B14F-4D97-AF65-F5344CB8AC3E}">
        <p14:creationId xmlns:p14="http://schemas.microsoft.com/office/powerpoint/2010/main" val="3700058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id="{F52BE708-2721-DF13-26CA-5632CA45A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54510">
            <a:off x="-1274876" y="-483996"/>
            <a:ext cx="2517653" cy="2465837"/>
          </a:xfrm>
          <a:prstGeom prst="rect">
            <a:avLst/>
          </a:prstGeom>
        </p:spPr>
      </p:pic>
      <p:pic>
        <p:nvPicPr>
          <p:cNvPr id="25" name="Picture 24" descr="A picture containing logo&#10;&#10;Description automatically generated">
            <a:extLst>
              <a:ext uri="{FF2B5EF4-FFF2-40B4-BE49-F238E27FC236}">
                <a16:creationId xmlns:a16="http://schemas.microsoft.com/office/drawing/2014/main" id="{2A85FEB8-E5C8-EB7C-150D-95FD8523D5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72551">
            <a:off x="5599174" y="5272"/>
            <a:ext cx="2517653" cy="2465837"/>
          </a:xfrm>
          <a:prstGeom prst="rect">
            <a:avLst/>
          </a:prstGeom>
        </p:spPr>
      </p:pic>
      <p:pic>
        <p:nvPicPr>
          <p:cNvPr id="26" name="Picture 25" descr="A picture containing logo&#10;&#10;Description automatically generated">
            <a:extLst>
              <a:ext uri="{FF2B5EF4-FFF2-40B4-BE49-F238E27FC236}">
                <a16:creationId xmlns:a16="http://schemas.microsoft.com/office/drawing/2014/main" id="{F443D20D-E243-E777-CE79-755BF903F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538">
            <a:off x="-1644222" y="2345267"/>
            <a:ext cx="2517653" cy="2465837"/>
          </a:xfrm>
          <a:prstGeom prst="rect">
            <a:avLst/>
          </a:prstGeom>
        </p:spPr>
      </p:pic>
      <p:pic>
        <p:nvPicPr>
          <p:cNvPr id="28" name="Picture 27" descr="A picture containing logo&#10;&#10;Description automatically generated">
            <a:extLst>
              <a:ext uri="{FF2B5EF4-FFF2-40B4-BE49-F238E27FC236}">
                <a16:creationId xmlns:a16="http://schemas.microsoft.com/office/drawing/2014/main" id="{07969C88-D9D2-AE5C-11E7-628E8B9C5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66612">
            <a:off x="5444596" y="2485346"/>
            <a:ext cx="2517653" cy="246583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28DB297-3E35-EB6A-2031-3EE2E8165C7F}"/>
              </a:ext>
            </a:extLst>
          </p:cNvPr>
          <p:cNvSpPr/>
          <p:nvPr/>
        </p:nvSpPr>
        <p:spPr>
          <a:xfrm>
            <a:off x="679450" y="1780139"/>
            <a:ext cx="5499100" cy="948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Vaile Elementary </a:t>
            </a: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300 S. 14</a:t>
            </a:r>
            <a:r>
              <a:rPr lang="en-US" sz="1400" spc="-13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St.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 Only: </a:t>
            </a:r>
            <a:r>
              <a:rPr kumimoji="0" lang="en-US" sz="1400" b="0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11:15a-12:30p</a:t>
            </a:r>
            <a:endParaRPr lang="en-US" sz="14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8BB7ADF-928D-FA03-4FFE-DB354263AB6D}"/>
              </a:ext>
            </a:extLst>
          </p:cNvPr>
          <p:cNvSpPr txBox="1"/>
          <p:nvPr/>
        </p:nvSpPr>
        <p:spPr>
          <a:xfrm>
            <a:off x="398059" y="836059"/>
            <a:ext cx="6070600" cy="45502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Breakfast &amp; Lunch Meals </a:t>
            </a:r>
          </a:p>
          <a:p>
            <a:pPr marL="11206" algn="ctr">
              <a:spcBef>
                <a:spcPts val="88"/>
              </a:spcBef>
            </a:pP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For All Children 18 and Under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0EC482-D731-555F-0494-8CED2DEAB632}"/>
              </a:ext>
            </a:extLst>
          </p:cNvPr>
          <p:cNvSpPr/>
          <p:nvPr/>
        </p:nvSpPr>
        <p:spPr>
          <a:xfrm>
            <a:off x="650017" y="3252560"/>
            <a:ext cx="5499100" cy="207705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5093102-6A34-725B-8E4E-E9B8BB9B2787}"/>
              </a:ext>
            </a:extLst>
          </p:cNvPr>
          <p:cNvSpPr txBox="1"/>
          <p:nvPr/>
        </p:nvSpPr>
        <p:spPr>
          <a:xfrm>
            <a:off x="393699" y="1360964"/>
            <a:ext cx="6070600" cy="3190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2000" b="1" spc="-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Locations: 6/5 – 7/13 (Closed 7/4) 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53618E1B-4518-D5EF-61CD-441042FF8DB0}"/>
              </a:ext>
            </a:extLst>
          </p:cNvPr>
          <p:cNvSpPr txBox="1"/>
          <p:nvPr/>
        </p:nvSpPr>
        <p:spPr>
          <a:xfrm>
            <a:off x="393699" y="3366006"/>
            <a:ext cx="6070600" cy="24786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Mary Scott Park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105 N.W. 8</a:t>
            </a:r>
            <a:r>
              <a:rPr lang="en-US" sz="1400" spc="-13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St.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 Only: </a:t>
            </a:r>
            <a:r>
              <a:rPr kumimoji="0" lang="en-US" sz="1400" b="0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11:30a-1:30p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Clear Creek Park</a:t>
            </a:r>
            <a:r>
              <a:rPr kumimoji="0" lang="en-US" sz="1400" b="0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1201 W. Main St.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Lunch Only: </a:t>
            </a:r>
            <a:r>
              <a:rPr kumimoji="0" lang="en-US" sz="1400" b="0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11:30a-12:45p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Springwood Park</a:t>
            </a:r>
            <a:r>
              <a:rPr lang="en-US" sz="14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60 Waterfall Rd.</a:t>
            </a: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Lunch Only: </a:t>
            </a:r>
            <a:r>
              <a:rPr kumimoji="0" lang="en-US" sz="1400" b="0" i="0" u="none" strike="noStrike" kern="1200" cap="none" spc="-13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11:30a-1:30p</a:t>
            </a:r>
            <a:endParaRPr lang="en-US" sz="14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-13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1206" marR="0" lvl="0" indent="0" algn="ctr" defTabSz="457200" rtl="0" eaLnBrk="1" fontAlgn="auto" latinLnBrk="0" hangingPunct="1">
              <a:lnSpc>
                <a:spcPct val="100000"/>
              </a:lnSpc>
              <a:spcBef>
                <a:spcPts val="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-13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206" algn="ctr">
              <a:spcBef>
                <a:spcPts val="88"/>
              </a:spcBef>
            </a:pPr>
            <a:endParaRPr lang="en-US" sz="1400" spc="-13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8F9190ED-A498-62E7-6AEA-6277FB0452C4}"/>
              </a:ext>
            </a:extLst>
          </p:cNvPr>
          <p:cNvSpPr txBox="1"/>
          <p:nvPr/>
        </p:nvSpPr>
        <p:spPr>
          <a:xfrm>
            <a:off x="393699" y="2875584"/>
            <a:ext cx="6070600" cy="3190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2000" b="1" spc="-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Locations: 6/5 – 8/4 (Closed 7/4) </a:t>
            </a:r>
          </a:p>
        </p:txBody>
      </p:sp>
      <p:pic>
        <p:nvPicPr>
          <p:cNvPr id="1026" name="Picture 2" descr="Richmond - Team Home Richmond Red Devils Sports">
            <a:extLst>
              <a:ext uri="{FF2B5EF4-FFF2-40B4-BE49-F238E27FC236}">
                <a16:creationId xmlns:a16="http://schemas.microsoft.com/office/drawing/2014/main" id="{73C3C4F4-BB99-7D30-2E83-1AB92AC42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51" y="6835257"/>
            <a:ext cx="1466298" cy="146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text, circle, screenshot, graphics&#10;&#10;Description automatically generated">
            <a:extLst>
              <a:ext uri="{FF2B5EF4-FFF2-40B4-BE49-F238E27FC236}">
                <a16:creationId xmlns:a16="http://schemas.microsoft.com/office/drawing/2014/main" id="{23A19720-F38A-EE8E-A2C1-064BCDB0F6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12" y="6774055"/>
            <a:ext cx="1556223" cy="1524193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24703865-A281-640A-E355-94E9E625C5C4}"/>
              </a:ext>
            </a:extLst>
          </p:cNvPr>
          <p:cNvSpPr txBox="1"/>
          <p:nvPr/>
        </p:nvSpPr>
        <p:spPr>
          <a:xfrm>
            <a:off x="459364" y="8792384"/>
            <a:ext cx="6070600" cy="19598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200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institution is an equal opportunity provider.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F6949D6-5834-2134-A4F9-A3BB406638A1}"/>
              </a:ext>
            </a:extLst>
          </p:cNvPr>
          <p:cNvSpPr/>
          <p:nvPr/>
        </p:nvSpPr>
        <p:spPr>
          <a:xfrm>
            <a:off x="679450" y="5605052"/>
            <a:ext cx="5499100" cy="2831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47E2FAA4-FDCA-B6E3-9AEF-E6B1571A719D}"/>
              </a:ext>
            </a:extLst>
          </p:cNvPr>
          <p:cNvSpPr txBox="1"/>
          <p:nvPr/>
        </p:nvSpPr>
        <p:spPr>
          <a:xfrm>
            <a:off x="1937449" y="5601844"/>
            <a:ext cx="2983101" cy="2575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6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rcs.nutrislice.com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BC607591-DE1E-EE35-4D8F-4A84362802C3}"/>
              </a:ext>
            </a:extLst>
          </p:cNvPr>
          <p:cNvSpPr txBox="1"/>
          <p:nvPr/>
        </p:nvSpPr>
        <p:spPr>
          <a:xfrm>
            <a:off x="446479" y="6103002"/>
            <a:ext cx="6070600" cy="5037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32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Richmond Community Schools 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AF186AB8-8D9A-F841-9AC1-01A412897735}"/>
              </a:ext>
            </a:extLst>
          </p:cNvPr>
          <p:cNvSpPr txBox="1"/>
          <p:nvPr/>
        </p:nvSpPr>
        <p:spPr>
          <a:xfrm>
            <a:off x="260137" y="301602"/>
            <a:ext cx="6443285" cy="5037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32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Meal Service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22A23F90-3171-5EDF-8B77-AE33E64FEB99}"/>
              </a:ext>
            </a:extLst>
          </p:cNvPr>
          <p:cNvSpPr txBox="1"/>
          <p:nvPr/>
        </p:nvSpPr>
        <p:spPr>
          <a:xfrm>
            <a:off x="742878" y="8465543"/>
            <a:ext cx="5503572" cy="2267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1120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11206" algn="ctr">
              <a:spcBef>
                <a:spcPts val="88"/>
              </a:spcBef>
            </a:pPr>
            <a:r>
              <a:rPr lang="en-US" sz="1400" b="1" spc="-13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**This Summer 2023 schedule is subject to change**</a:t>
            </a:r>
          </a:p>
        </p:txBody>
      </p:sp>
    </p:spTree>
    <p:extLst>
      <p:ext uri="{BB962C8B-B14F-4D97-AF65-F5344CB8AC3E}">
        <p14:creationId xmlns:p14="http://schemas.microsoft.com/office/powerpoint/2010/main" val="2791619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xpiring Document" ma:contentTypeID="0x010100986F46A2EE34CE4D8B0C1CDFC3F7C8510085DE563168188D4CA1C66AC3090F1E8E" ma:contentTypeVersion="65" ma:contentTypeDescription="Retention:  Based on user provided Expiration date &#10;At date -  remove version history &#10;At date -  move to recycle bin &#10;60 days – permanently delete" ma:contentTypeScope="" ma:versionID="f5a6171a1293a2a7004d10e2d35f64c2">
  <xsd:schema xmlns:xsd="http://www.w3.org/2001/XMLSchema" xmlns:xs="http://www.w3.org/2001/XMLSchema" xmlns:p="http://schemas.microsoft.com/office/2006/metadata/properties" xmlns:ns1="http://schemas.microsoft.com/sharepoint/v3" xmlns:ns2="f150057b-a9f3-4236-9971-4fec36bdb0e1" xmlns:ns3="34b1f21b-3be8-41f8-a98e-f001be1520da" targetNamespace="http://schemas.microsoft.com/office/2006/metadata/properties" ma:root="true" ma:fieldsID="8c49233813176a7f987b8fd088821298" ns1:_="" ns2:_="" ns3:_="">
    <xsd:import namespace="http://schemas.microsoft.com/sharepoint/v3"/>
    <xsd:import namespace="f150057b-a9f3-4236-9971-4fec36bdb0e1"/>
    <xsd:import namespace="34b1f21b-3be8-41f8-a98e-f001be1520d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Document_x0020_Expiration_x0020_Date"/>
                <xsd:element ref="ns2:TaxKeywordTaxHTField" minOccurs="0"/>
                <xsd:element ref="ns2:TaxCatchAll" minOccurs="0"/>
                <xsd:element ref="ns2:TaxCatchAllLabel" minOccurs="0"/>
                <xsd:element ref="ns2:Sector-Department"/>
                <xsd:element ref="ns1:_dlc_ExpireDateSaved" minOccurs="0"/>
                <xsd:element ref="ns1:_dlc_ExpireDate" minOccurs="0"/>
                <xsd:element ref="ns1:RoutingRuleDescription"/>
                <xsd:element ref="ns3:kf491402b8d34c26939858bb26918546" minOccurs="0"/>
                <xsd:element ref="ns3:wpsf" minOccurs="0"/>
                <xsd:element ref="ns1:_dlc_Exempt" minOccurs="0"/>
                <xsd:element ref="ns2:DocumentAudience"/>
                <xsd:element ref="ns2:SharedWithUsers" minOccurs="0"/>
                <xsd:element ref="ns2:LastReviewed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7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8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RoutingRuleDescription" ma:index="19" ma:displayName="Description" ma:description="" ma:indexed="true" ma:internalName="Description0">
      <xsd:simpleType>
        <xsd:restriction base="dms:Text">
          <xsd:maxLength value="255"/>
        </xsd:restriction>
      </xsd:simpleType>
    </xsd:element>
    <xsd:element name="_dlc_Exempt" ma:index="23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0057b-a9f3-4236-9971-4fec36bdb0e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Document_x0020_Expiration_x0020_Date" ma:index="11" ma:displayName="Document Expiration Date" ma:format="DateOnly" ma:indexed="true" ma:internalName="Document_x0020_Expiration_x0020_Date" ma:readOnly="false">
      <xsd:simpleType>
        <xsd:restriction base="dms:DateTime"/>
      </xsd:simpleType>
    </xsd:element>
    <xsd:element name="TaxKeywordTaxHTField" ma:index="12" ma:taxonomy="true" ma:internalName="TaxKeywordTaxHTField" ma:taxonomyFieldName="TaxKeyword" ma:displayName="Enterprise Keywords" ma:readOnly="false" ma:fieldId="{23f27201-bee3-471e-b2e7-b64fd8b7ca38}" ma:taxonomyMulti="true" ma:sspId="6e3d4da9-cb93-429a-a51e-625eaa31d1f5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09336f60-0ac3-4a78-b49f-135304129e4a}" ma:internalName="TaxCatchAll" ma:showField="CatchAllData" ma:web="f150057b-a9f3-4236-9971-4fec36bdb0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09336f60-0ac3-4a78-b49f-135304129e4a}" ma:internalName="TaxCatchAllLabel" ma:readOnly="true" ma:showField="CatchAllDataLabel" ma:web="f150057b-a9f3-4236-9971-4fec36bdb0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tor-Department" ma:index="16" ma:displayName="Organization" ma:description="Sector contributors - Please select your sector;  Compass Corporate contributors - Please select your department." ma:format="Dropdown" ma:indexed="true" ma:internalName="Sector_x002d_Department">
      <xsd:simpleType>
        <xsd:restriction base="dms:Choice">
          <xsd:enumeration value="Accounting Services"/>
          <xsd:enumeration value="Best Vendors"/>
          <xsd:enumeration value="Business Excellence"/>
          <xsd:enumeration value="Canteen"/>
          <xsd:enumeration value="Chartwells HE"/>
          <xsd:enumeration value="Chartwells Schools"/>
          <xsd:enumeration value="Communications"/>
          <xsd:enumeration value="Compass Digital Labs (CDL)"/>
          <xsd:enumeration value="Compass in the community"/>
          <xsd:enumeration value="Compass One Healthcare"/>
          <xsd:enumeration value="Crothall Healthcare"/>
          <xsd:enumeration value="Diversity &amp; Inclusion"/>
          <xsd:enumeration value="Eurest"/>
          <xsd:enumeration value="Eurest services"/>
          <xsd:enumeration value="Field Systems"/>
          <xsd:enumeration value="Flik"/>
          <xsd:enumeration value="Flik ISD"/>
          <xsd:enumeration value="Flik Lifestyles"/>
          <xsd:enumeration value="Foodbuy"/>
          <xsd:enumeration value="Human Resources"/>
          <xsd:enumeration value="Internal Audit"/>
          <xsd:enumeration value="Labor and Payroll"/>
          <xsd:enumeration value="Learning+Development"/>
          <xsd:enumeration value="Legal"/>
          <xsd:enumeration value="Loss Prevention"/>
          <xsd:enumeration value="Morrison Health Care"/>
          <xsd:enumeration value="Morrison Community Living"/>
          <xsd:enumeration value="Proposal Development Center"/>
          <xsd:enumeration value="Quality Assurance"/>
          <xsd:enumeration value="Real Estate and Admin Services"/>
          <xsd:enumeration value="Resource Network"/>
          <xsd:enumeration value="Restaurant Associates"/>
          <xsd:enumeration value="Rewards"/>
          <xsd:enumeration value="Safety"/>
          <xsd:enumeration value="SSC"/>
          <xsd:enumeration value="Strategy and Planning"/>
          <xsd:enumeration value="Support Services"/>
          <xsd:enumeration value="Systems Technology Group"/>
          <xsd:enumeration value="Talent Management"/>
          <xsd:enumeration value="Technology Service Center"/>
          <xsd:enumeration value="TouchPoint"/>
          <xsd:enumeration value="Travel"/>
          <xsd:enumeration value="Treasury"/>
          <xsd:enumeration value="Wolfgang Puck Catering"/>
        </xsd:restriction>
      </xsd:simpleType>
    </xsd:element>
    <xsd:element name="DocumentAudience" ma:index="24" ma:displayName="Target Audience" ma:description="Select the target audience.  If this document is targeted to multiple sectors choose All." ma:format="Dropdown" ma:indexed="true" ma:internalName="DocumentAudience">
      <xsd:simpleType>
        <xsd:restriction base="dms:Choice">
          <xsd:enumeration value="All"/>
          <xsd:enumeration value="Bateman"/>
          <xsd:enumeration value="Bon Appetit"/>
          <xsd:enumeration value="Canteen"/>
          <xsd:enumeration value="Central Table"/>
          <xsd:enumeration value="Chartwells Higher Education"/>
          <xsd:enumeration value="Chartwells K12"/>
          <xsd:enumeration value="CompassOne"/>
          <xsd:enumeration value="Compass One Healthcare"/>
          <xsd:enumeration value="Corporate"/>
          <xsd:enumeration value="Crothall"/>
          <xsd:enumeration value="Eurest"/>
          <xsd:enumeration value="Eurest Services"/>
          <xsd:enumeration value="EverSource"/>
          <xsd:enumeration value="Flik"/>
          <xsd:enumeration value="Flik ISD"/>
          <xsd:enumeration value="Flik Lifestyles"/>
          <xsd:enumeration value="Gourmet Dining"/>
          <xsd:enumeration value="Morrison Community Living"/>
          <xsd:enumeration value="Morrison Healthcare"/>
          <xsd:enumeration value="Restaurant Associates"/>
          <xsd:enumeration value="SSC"/>
          <xsd:enumeration value="TouchPoint"/>
          <xsd:enumeration value="Wolfgang Puck Catering"/>
        </xsd:restriction>
      </xsd:simpleType>
    </xsd:element>
    <xsd:element name="SharedWithUsers" ma:index="25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ReviewedDate" ma:index="26" nillable="true" ma:displayName="LastReviewedDate" ma:format="DateOnly" ma:indexed="true" ma:internalName="LastReviewed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b1f21b-3be8-41f8-a98e-f001be1520da" elementFormDefault="qualified">
    <xsd:import namespace="http://schemas.microsoft.com/office/2006/documentManagement/types"/>
    <xsd:import namespace="http://schemas.microsoft.com/office/infopath/2007/PartnerControls"/>
    <xsd:element name="kf491402b8d34c26939858bb26918546" ma:index="21" nillable="true" ma:taxonomy="true" ma:internalName="kf491402b8d34c26939858bb26918546" ma:taxonomyFieldName="Document_x0020_Category" ma:displayName="Document Category" ma:indexed="true" ma:default="" ma:fieldId="{4f491402-b8d3-4c26-9398-58bb26918546}" ma:sspId="6e3d4da9-cb93-429a-a51e-625eaa31d1f5" ma:termSetId="ed4c487d-4bc2-4328-b95b-1705b0ab886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wpsf" ma:index="22" nillable="true" ma:displayName="Date and Time" ma:hidden="true" ma:internalName="wpsf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p:Policy xmlns:p="office.server.policy" id="" local="true">
  <p:Name>Expiring Document</p:Name>
  <p:Description/>
  <p:Statement/>
  <p:PolicyItems>
    <p:PolicyItem featureId="Microsoft.Office.RecordsManagement.PolicyFeatures.PolicyAudit" staticId="0x010100986F46A2EE34CE4D8B0C1CDFC3F7C851|94521222" UniqueId="15309cdc-f2c2-4a91-bc92-bad464a3f6b5">
      <p:Name>Auditing</p:Name>
      <p:Description>Audits user actions on documents and list items to the Audit Log.</p:Description>
      <p:CustomData>
        <Audit>
          <Update/>
          <View/>
          <MoveCopy/>
          <DeleteRestore/>
        </Audit>
      </p:CustomData>
    </p:PolicyItem>
  </p:PolicyItems>
</p:Policy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Policy Auditing</Name>
    <Synchronization>Synchronous</Synchronization>
    <Type>10001</Type>
    <SequenceNumber>1100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10001</Type>
    <SequenceNumber>1100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Version=15.0.0.0,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Version=15.0.0.0, Culture=neutral, PublicKeyToken=71e9bce111e9429c</Assembly>
    <Class>Microsoft.Office.RecordsManagement.Internal.AuditHandler</Class>
    <Data/>
    <Filter/>
  </Receiver>
</spe:Receiver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f150057b-a9f3-4236-9971-4fec36bdb0e1">
      <Terms xmlns="http://schemas.microsoft.com/office/infopath/2007/PartnerControls">
        <TermInfo xmlns="http://schemas.microsoft.com/office/infopath/2007/PartnerControls">
          <TermName xmlns="http://schemas.microsoft.com/office/infopath/2007/PartnerControls">summer meals</TermName>
          <TermId xmlns="http://schemas.microsoft.com/office/infopath/2007/PartnerControls">00000000-0000-0000-0000-000000000000</TermId>
        </TermInfo>
        <TermInfo xmlns="http://schemas.microsoft.com/office/infopath/2007/PartnerControls">
          <TermName xmlns="http://schemas.microsoft.com/office/infopath/2007/PartnerControls">summer</TermName>
          <TermId xmlns="http://schemas.microsoft.com/office/infopath/2007/PartnerControls">00000000-0000-0000-0000-000000000000</TermId>
        </TermInfo>
      </Terms>
    </TaxKeywordTaxHTField>
    <Document_x0020_Expiration_x0020_Date xmlns="f150057b-a9f3-4236-9971-4fec36bdb0e1">2020-01-01T05:00:00+00:00</Document_x0020_Expiration_x0020_Date>
    <TaxCatchAll xmlns="f150057b-a9f3-4236-9971-4fec36bdb0e1">
      <Value>5358</Value>
      <Value>12946</Value>
      <Value>5992</Value>
    </TaxCatchAll>
    <wpsf xmlns="34b1f21b-3be8-41f8-a98e-f001be1520da" xsi:nil="true"/>
    <RoutingRuleDescription xmlns="http://schemas.microsoft.com/sharepoint/v3">Summer Meals</RoutingRuleDescription>
    <kf491402b8d34c26939858bb26918546 xmlns="34b1f21b-3be8-41f8-a98e-f001be1520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Our Chartwells Cafes</TermName>
          <TermId xmlns="http://schemas.microsoft.com/office/infopath/2007/PartnerControls">614c37c1-09af-4d3c-8fc9-84cf69bdf141</TermId>
        </TermInfo>
      </Terms>
    </kf491402b8d34c26939858bb26918546>
    <Sector-Department xmlns="f150057b-a9f3-4236-9971-4fec36bdb0e1">Chartwells Schools</Sector-Department>
    <_dlc_DocId xmlns="f150057b-a9f3-4236-9971-4fec36bdb0e1">WNQ5PVUCSJJV-1-53579</_dlc_DocId>
    <_dlc_DocIdUrl xmlns="f150057b-a9f3-4236-9971-4fec36bdb0e1">
      <Url>https://mycompassdocuments.compass-usa.com/_layouts/15/DocIdRedir.aspx?ID=WNQ5PVUCSJJV-1-53579</Url>
      <Description>WNQ5PVUCSJJV-1-53579</Description>
    </_dlc_DocIdUrl>
    <DocumentAudience xmlns="f150057b-a9f3-4236-9971-4fec36bdb0e1">Chartwells K12</DocumentAudience>
    <LastReviewedDate xmlns="f150057b-a9f3-4236-9971-4fec36bdb0e1" xsi:nil="true"/>
  </documentManagement>
</p:properties>
</file>

<file path=customXml/itemProps1.xml><?xml version="1.0" encoding="utf-8"?>
<ds:datastoreItem xmlns:ds="http://schemas.openxmlformats.org/officeDocument/2006/customXml" ds:itemID="{7F071B78-FE81-47AB-9157-8C330883A5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150057b-a9f3-4236-9971-4fec36bdb0e1"/>
    <ds:schemaRef ds:uri="34b1f21b-3be8-41f8-a98e-f001be1520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E95DF4-3894-4339-A0E8-93B5B6D1D6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22E0B6-AA99-4286-B867-E06DCF61490F}">
  <ds:schemaRefs>
    <ds:schemaRef ds:uri="office.server.policy"/>
  </ds:schemaRefs>
</ds:datastoreItem>
</file>

<file path=customXml/itemProps4.xml><?xml version="1.0" encoding="utf-8"?>
<ds:datastoreItem xmlns:ds="http://schemas.openxmlformats.org/officeDocument/2006/customXml" ds:itemID="{9B7A1F7F-89E9-4095-A231-F2CE0FF6B791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2F0830C5-0348-4038-9A45-161D935BF880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sharepoint/v3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34b1f21b-3be8-41f8-a98e-f001be1520da"/>
    <ds:schemaRef ds:uri="f150057b-a9f3-4236-9971-4fec36bdb0e1"/>
  </ds:schemaRefs>
</ds:datastoreItem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14382</TotalTime>
  <Words>240</Words>
  <Application>Microsoft Office PowerPoint</Application>
  <PresentationFormat>Letter Paper (8.5x11 in)</PresentationFormat>
  <Paragraphs>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Compass Group, NAD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Partner Presentation</dc:title>
  <dc:creator>Myers, Kelly</dc:creator>
  <cp:keywords>summer; summer meals</cp:keywords>
  <cp:lastModifiedBy>Koenig, Nicholas</cp:lastModifiedBy>
  <cp:revision>11</cp:revision>
  <cp:lastPrinted>2023-05-15T15:19:24Z</cp:lastPrinted>
  <dcterms:created xsi:type="dcterms:W3CDTF">2017-03-15T17:31:09Z</dcterms:created>
  <dcterms:modified xsi:type="dcterms:W3CDTF">2023-06-01T15:35:07Z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0x010100986F46A2EE34CE4D8B0C1CDFC3F7C8510085DE563168188D4CA1C66AC3090F1E8E</vt:lpwstr>
  </property>
  <property fmtid="{D5CDD505-2E9C-101B-9397-08002B2CF9AE}" pid="3" name="_dlc_DocIdItemGuid">
    <vt:lpwstr>24ba98d8-0830-42dd-8283-3e144477fa00</vt:lpwstr>
  </property>
  <property fmtid="{D5CDD505-2E9C-101B-9397-08002B2CF9AE}" pid="4" name="TaxKeyword">
    <vt:lpwstr>12946;#summer meals|552dd953-fd3c-48bb-8ca6-274bc97e5b5a;#5992;#summer|156ede82-9cb5-45b7-8e85-fafd0e8ed9be</vt:lpwstr>
  </property>
  <property fmtid="{D5CDD505-2E9C-101B-9397-08002B2CF9AE}" pid="5" name="Document_x0020_Category">
    <vt:lpwstr>5358;#Our Chartwells Cafes|614c37c1-09af-4d3c-8fc9-84cf69bdf141</vt:lpwstr>
  </property>
  <property fmtid="{D5CDD505-2E9C-101B-9397-08002B2CF9AE}" pid="6" name="Document Category">
    <vt:lpwstr>5358</vt:lpwstr>
  </property>
  <property fmtid="{D5CDD505-2E9C-101B-9397-08002B2CF9AE}" pid="7" name="DocumentAudience">
    <vt:lpwstr>Chartwells K12</vt:lpwstr>
  </property>
</Properties>
</file>